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2303C1-EFFC-4173-B03C-46EB9A9EF838}" type="datetimeFigureOut">
              <a:rPr lang="ru-RU" smtClean="0"/>
              <a:pPr/>
              <a:t>16.02.2018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ACBA26-1EA0-417F-BB51-628660302CF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a:t>
            </a:r>
            <a:r>
              <a:rPr lang="en-US" dirty="0" smtClean="0"/>
              <a:t>zooclub.ru/samye/medlennye_pticy_nasekomye.shtml</a:t>
            </a:r>
            <a:endParaRPr lang="ru-RU" dirty="0"/>
          </a:p>
        </p:txBody>
      </p:sp>
      <p:sp>
        <p:nvSpPr>
          <p:cNvPr id="4" name="Номер слайда 3"/>
          <p:cNvSpPr>
            <a:spLocks noGrp="1"/>
          </p:cNvSpPr>
          <p:nvPr>
            <p:ph type="sldNum" sz="quarter" idx="10"/>
          </p:nvPr>
        </p:nvSpPr>
        <p:spPr/>
        <p:txBody>
          <a:bodyPr/>
          <a:lstStyle/>
          <a:p>
            <a:fld id="{7AACBA26-1EA0-417F-BB51-628660302CFF}"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http://zooclub.ru/samye/medlennye_pticy_nasekomye.shtml</a:t>
            </a:r>
            <a:endParaRPr lang="ru-RU" dirty="0"/>
          </a:p>
        </p:txBody>
      </p:sp>
      <p:sp>
        <p:nvSpPr>
          <p:cNvPr id="4" name="Номер слайда 3"/>
          <p:cNvSpPr>
            <a:spLocks noGrp="1"/>
          </p:cNvSpPr>
          <p:nvPr>
            <p:ph type="sldNum" sz="quarter" idx="10"/>
          </p:nvPr>
        </p:nvSpPr>
        <p:spPr/>
        <p:txBody>
          <a:bodyPr/>
          <a:lstStyle/>
          <a:p>
            <a:fld id="{7AACBA26-1EA0-417F-BB51-628660302CFF}" type="slidenum">
              <a:rPr lang="ru-RU" smtClean="0"/>
              <a:pPr/>
              <a:t>18</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http://zooclub.ru/samye/medlennye_pticy_nasekomye.shtml</a:t>
            </a:r>
            <a:endParaRPr lang="ru-RU" dirty="0"/>
          </a:p>
        </p:txBody>
      </p:sp>
      <p:sp>
        <p:nvSpPr>
          <p:cNvPr id="4" name="Номер слайда 3"/>
          <p:cNvSpPr>
            <a:spLocks noGrp="1"/>
          </p:cNvSpPr>
          <p:nvPr>
            <p:ph type="sldNum" sz="quarter" idx="10"/>
          </p:nvPr>
        </p:nvSpPr>
        <p:spPr/>
        <p:txBody>
          <a:bodyPr/>
          <a:lstStyle/>
          <a:p>
            <a:fld id="{7AACBA26-1EA0-417F-BB51-628660302CFF}" type="slidenum">
              <a:rPr lang="ru-RU" smtClean="0"/>
              <a:pPr/>
              <a:t>20</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mtClean="0"/>
              <a:t>http://zooclub.ru/samye/medlennye_pticy_nasekomye.shtml</a:t>
            </a:r>
            <a:endParaRPr lang="ru-RU" dirty="0"/>
          </a:p>
        </p:txBody>
      </p:sp>
      <p:sp>
        <p:nvSpPr>
          <p:cNvPr id="4" name="Номер слайда 3"/>
          <p:cNvSpPr>
            <a:spLocks noGrp="1"/>
          </p:cNvSpPr>
          <p:nvPr>
            <p:ph type="sldNum" sz="quarter" idx="10"/>
          </p:nvPr>
        </p:nvSpPr>
        <p:spPr/>
        <p:txBody>
          <a:bodyPr/>
          <a:lstStyle/>
          <a:p>
            <a:fld id="{7AACBA26-1EA0-417F-BB51-628660302CFF}" type="slidenum">
              <a:rPr lang="ru-RU" smtClean="0"/>
              <a:pPr/>
              <a:t>22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http://zooclub.ru/samye/medlennye_pticy_nasekomye.shtml</a:t>
            </a:r>
            <a:endParaRPr lang="ru-RU" dirty="0"/>
          </a:p>
        </p:txBody>
      </p:sp>
      <p:sp>
        <p:nvSpPr>
          <p:cNvPr id="4" name="Номер слайда 3"/>
          <p:cNvSpPr>
            <a:spLocks noGrp="1"/>
          </p:cNvSpPr>
          <p:nvPr>
            <p:ph type="sldNum" sz="quarter" idx="10"/>
          </p:nvPr>
        </p:nvSpPr>
        <p:spPr/>
        <p:txBody>
          <a:bodyPr/>
          <a:lstStyle/>
          <a:p>
            <a:fld id="{7AACBA26-1EA0-417F-BB51-628660302CFF}"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http://zooclub.ru/samye/medlennye_pticy_nasekomye.shtml</a:t>
            </a:r>
            <a:endParaRPr lang="ru-RU" dirty="0"/>
          </a:p>
        </p:txBody>
      </p:sp>
      <p:sp>
        <p:nvSpPr>
          <p:cNvPr id="4" name="Номер слайда 3"/>
          <p:cNvSpPr>
            <a:spLocks noGrp="1"/>
          </p:cNvSpPr>
          <p:nvPr>
            <p:ph type="sldNum" sz="quarter" idx="10"/>
          </p:nvPr>
        </p:nvSpPr>
        <p:spPr/>
        <p:txBody>
          <a:bodyPr/>
          <a:lstStyle/>
          <a:p>
            <a:fld id="{7AACBA26-1EA0-417F-BB51-628660302CFF}"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http://zooclub.ru/samye/medlennye_pticy_nasekomye.shtml</a:t>
            </a:r>
            <a:endParaRPr lang="ru-RU" dirty="0"/>
          </a:p>
        </p:txBody>
      </p:sp>
      <p:sp>
        <p:nvSpPr>
          <p:cNvPr id="4" name="Номер слайда 3"/>
          <p:cNvSpPr>
            <a:spLocks noGrp="1"/>
          </p:cNvSpPr>
          <p:nvPr>
            <p:ph type="sldNum" sz="quarter" idx="10"/>
          </p:nvPr>
        </p:nvSpPr>
        <p:spPr/>
        <p:txBody>
          <a:bodyPr/>
          <a:lstStyle/>
          <a:p>
            <a:fld id="{7AACBA26-1EA0-417F-BB51-628660302CFF}" type="slidenum">
              <a:rPr lang="ru-RU" smtClean="0"/>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http://zooclub.ru/samye/medlennye_pticy_nasekomye.shtml</a:t>
            </a:r>
            <a:endParaRPr lang="ru-RU" dirty="0"/>
          </a:p>
        </p:txBody>
      </p:sp>
      <p:sp>
        <p:nvSpPr>
          <p:cNvPr id="4" name="Номер слайда 3"/>
          <p:cNvSpPr>
            <a:spLocks noGrp="1"/>
          </p:cNvSpPr>
          <p:nvPr>
            <p:ph type="sldNum" sz="quarter" idx="10"/>
          </p:nvPr>
        </p:nvSpPr>
        <p:spPr/>
        <p:txBody>
          <a:bodyPr/>
          <a:lstStyle/>
          <a:p>
            <a:fld id="{7AACBA26-1EA0-417F-BB51-628660302CFF}" type="slidenum">
              <a:rPr lang="ru-RU" smtClean="0"/>
              <a:pPr/>
              <a:t>8</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http://zooclub.ru/samye/medlennye_pticy_nasekomye.shtml</a:t>
            </a:r>
            <a:endParaRPr lang="ru-RU" dirty="0"/>
          </a:p>
        </p:txBody>
      </p:sp>
      <p:sp>
        <p:nvSpPr>
          <p:cNvPr id="4" name="Номер слайда 3"/>
          <p:cNvSpPr>
            <a:spLocks noGrp="1"/>
          </p:cNvSpPr>
          <p:nvPr>
            <p:ph type="sldNum" sz="quarter" idx="10"/>
          </p:nvPr>
        </p:nvSpPr>
        <p:spPr/>
        <p:txBody>
          <a:bodyPr/>
          <a:lstStyle/>
          <a:p>
            <a:fld id="{7AACBA26-1EA0-417F-BB51-628660302CFF}" type="slidenum">
              <a:rPr lang="ru-RU" smtClean="0"/>
              <a:pPr/>
              <a:t>10</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http://zooclub.ru/samye/medlennye_pticy_nasekomye.shtml</a:t>
            </a:r>
            <a:endParaRPr lang="ru-RU" dirty="0"/>
          </a:p>
        </p:txBody>
      </p:sp>
      <p:sp>
        <p:nvSpPr>
          <p:cNvPr id="4" name="Номер слайда 3"/>
          <p:cNvSpPr>
            <a:spLocks noGrp="1"/>
          </p:cNvSpPr>
          <p:nvPr>
            <p:ph type="sldNum" sz="quarter" idx="10"/>
          </p:nvPr>
        </p:nvSpPr>
        <p:spPr/>
        <p:txBody>
          <a:bodyPr/>
          <a:lstStyle/>
          <a:p>
            <a:fld id="{7AACBA26-1EA0-417F-BB51-628660302CFF}" type="slidenum">
              <a:rPr lang="ru-RU" smtClean="0"/>
              <a:pPr/>
              <a:t>12</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http://zooclub.ru/samye/medlennye_pticy_nasekomye.shtml</a:t>
            </a:r>
            <a:endParaRPr lang="ru-RU" dirty="0"/>
          </a:p>
        </p:txBody>
      </p:sp>
      <p:sp>
        <p:nvSpPr>
          <p:cNvPr id="4" name="Номер слайда 3"/>
          <p:cNvSpPr>
            <a:spLocks noGrp="1"/>
          </p:cNvSpPr>
          <p:nvPr>
            <p:ph type="sldNum" sz="quarter" idx="10"/>
          </p:nvPr>
        </p:nvSpPr>
        <p:spPr/>
        <p:txBody>
          <a:bodyPr/>
          <a:lstStyle/>
          <a:p>
            <a:fld id="{7AACBA26-1EA0-417F-BB51-628660302CFF}" type="slidenum">
              <a:rPr lang="ru-RU" smtClean="0"/>
              <a:pPr/>
              <a:t>14</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http://zooclub.ru/samye/medlennye_pticy_nasekomye.shtml</a:t>
            </a:r>
            <a:endParaRPr lang="ru-RU" dirty="0"/>
          </a:p>
        </p:txBody>
      </p:sp>
      <p:sp>
        <p:nvSpPr>
          <p:cNvPr id="4" name="Номер слайда 3"/>
          <p:cNvSpPr>
            <a:spLocks noGrp="1"/>
          </p:cNvSpPr>
          <p:nvPr>
            <p:ph type="sldNum" sz="quarter" idx="10"/>
          </p:nvPr>
        </p:nvSpPr>
        <p:spPr/>
        <p:txBody>
          <a:bodyPr/>
          <a:lstStyle/>
          <a:p>
            <a:fld id="{7AACBA26-1EA0-417F-BB51-628660302CFF}"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49E5187-810F-4C18-B29D-532B82C8492A}" type="datetimeFigureOut">
              <a:rPr lang="ru-RU" smtClean="0"/>
              <a:pPr/>
              <a:t>16.02.2018</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C1CE8A2F-687C-45DD-8FB4-7C7F041C33E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49E5187-810F-4C18-B29D-532B82C8492A}"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E8A2F-687C-45DD-8FB4-7C7F041C33E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49E5187-810F-4C18-B29D-532B82C8492A}"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E8A2F-687C-45DD-8FB4-7C7F041C33E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49E5187-810F-4C18-B29D-532B82C8492A}" type="datetimeFigureOut">
              <a:rPr lang="ru-RU" smtClean="0"/>
              <a:pPr/>
              <a:t>16.02.2018</a:t>
            </a:fld>
            <a:endParaRPr lang="ru-RU"/>
          </a:p>
        </p:txBody>
      </p:sp>
      <p:sp>
        <p:nvSpPr>
          <p:cNvPr id="9" name="Номер слайда 8"/>
          <p:cNvSpPr>
            <a:spLocks noGrp="1"/>
          </p:cNvSpPr>
          <p:nvPr>
            <p:ph type="sldNum" sz="quarter" idx="15"/>
          </p:nvPr>
        </p:nvSpPr>
        <p:spPr/>
        <p:txBody>
          <a:bodyPr rtlCol="0"/>
          <a:lstStyle/>
          <a:p>
            <a:fld id="{C1CE8A2F-687C-45DD-8FB4-7C7F041C33E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49E5187-810F-4C18-B29D-532B82C8492A}" type="datetimeFigureOut">
              <a:rPr lang="ru-RU" smtClean="0"/>
              <a:pPr/>
              <a:t>16.02.2018</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C1CE8A2F-687C-45DD-8FB4-7C7F041C33E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49E5187-810F-4C18-B29D-532B82C8492A}"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E8A2F-687C-45DD-8FB4-7C7F041C33E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49E5187-810F-4C18-B29D-532B82C8492A}" type="datetimeFigureOut">
              <a:rPr lang="ru-RU" smtClean="0"/>
              <a:pPr/>
              <a:t>16.02.2018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1CE8A2F-687C-45DD-8FB4-7C7F041C33E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49E5187-810F-4C18-B29D-532B82C8492A}" type="datetimeFigureOut">
              <a:rPr lang="ru-RU" smtClean="0"/>
              <a:pPr/>
              <a:t>16.02.2018</a:t>
            </a:fld>
            <a:endParaRPr lang="ru-RU"/>
          </a:p>
        </p:txBody>
      </p:sp>
      <p:sp>
        <p:nvSpPr>
          <p:cNvPr id="7" name="Номер слайда 6"/>
          <p:cNvSpPr>
            <a:spLocks noGrp="1"/>
          </p:cNvSpPr>
          <p:nvPr>
            <p:ph type="sldNum" sz="quarter" idx="11"/>
          </p:nvPr>
        </p:nvSpPr>
        <p:spPr/>
        <p:txBody>
          <a:bodyPr rtlCol="0"/>
          <a:lstStyle/>
          <a:p>
            <a:fld id="{C1CE8A2F-687C-45DD-8FB4-7C7F041C33E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9E5187-810F-4C18-B29D-532B82C8492A}" type="datetimeFigureOut">
              <a:rPr lang="ru-RU" smtClean="0"/>
              <a:pPr/>
              <a:t>16.02.2018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1CE8A2F-687C-45DD-8FB4-7C7F041C33E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49E5187-810F-4C18-B29D-532B82C8492A}" type="datetimeFigureOut">
              <a:rPr lang="ru-RU" smtClean="0"/>
              <a:pPr/>
              <a:t>16.02.2018</a:t>
            </a:fld>
            <a:endParaRPr lang="ru-RU"/>
          </a:p>
        </p:txBody>
      </p:sp>
      <p:sp>
        <p:nvSpPr>
          <p:cNvPr id="22" name="Номер слайда 21"/>
          <p:cNvSpPr>
            <a:spLocks noGrp="1"/>
          </p:cNvSpPr>
          <p:nvPr>
            <p:ph type="sldNum" sz="quarter" idx="15"/>
          </p:nvPr>
        </p:nvSpPr>
        <p:spPr/>
        <p:txBody>
          <a:bodyPr rtlCol="0"/>
          <a:lstStyle/>
          <a:p>
            <a:fld id="{C1CE8A2F-687C-45DD-8FB4-7C7F041C33E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49E5187-810F-4C18-B29D-532B82C8492A}" type="datetimeFigureOut">
              <a:rPr lang="ru-RU" smtClean="0"/>
              <a:pPr/>
              <a:t>16.02.2018</a:t>
            </a:fld>
            <a:endParaRPr lang="ru-RU"/>
          </a:p>
        </p:txBody>
      </p:sp>
      <p:sp>
        <p:nvSpPr>
          <p:cNvPr id="18" name="Номер слайда 17"/>
          <p:cNvSpPr>
            <a:spLocks noGrp="1"/>
          </p:cNvSpPr>
          <p:nvPr>
            <p:ph type="sldNum" sz="quarter" idx="11"/>
          </p:nvPr>
        </p:nvSpPr>
        <p:spPr/>
        <p:txBody>
          <a:bodyPr rtlCol="0"/>
          <a:lstStyle/>
          <a:p>
            <a:fld id="{C1CE8A2F-687C-45DD-8FB4-7C7F041C33E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49E5187-810F-4C18-B29D-532B82C8492A}" type="datetimeFigureOut">
              <a:rPr lang="ru-RU" smtClean="0"/>
              <a:pPr/>
              <a:t>16.02.2018</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1CE8A2F-687C-45DD-8FB4-7C7F041C33E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Самые медленные птицы и насекомые</a:t>
            </a:r>
            <a:endParaRPr lang="ru-RU" dirty="0"/>
          </a:p>
        </p:txBody>
      </p:sp>
      <p:sp>
        <p:nvSpPr>
          <p:cNvPr id="3" name="Подзаголовок 2"/>
          <p:cNvSpPr>
            <a:spLocks noGrp="1"/>
          </p:cNvSpPr>
          <p:nvPr>
            <p:ph type="subTitle" idx="1"/>
          </p:nvPr>
        </p:nvSpPr>
        <p:spPr/>
        <p:txBody>
          <a:bodyPr>
            <a:normAutofit fontScale="92500" lnSpcReduction="10000"/>
          </a:bodyPr>
          <a:lstStyle/>
          <a:p>
            <a:r>
              <a:rPr lang="ru-RU" dirty="0" smtClean="0"/>
              <a:t>Скорость полета важна, как хищнику, так и его жертве. Но некоторые обитатели воздушных просторов в силу своих размеров, физических качеств, строения тела и других особенностей не могут похвастаться высокой скоростью полета.</a:t>
            </a:r>
          </a:p>
        </p:txBody>
      </p:sp>
      <p:pic>
        <p:nvPicPr>
          <p:cNvPr id="4" name="Рисунок 3" descr="91.gif"/>
          <p:cNvPicPr>
            <a:picLocks noChangeAspect="1"/>
          </p:cNvPicPr>
          <p:nvPr/>
        </p:nvPicPr>
        <p:blipFill>
          <a:blip r:embed="rId3" cstate="print"/>
          <a:stretch>
            <a:fillRect/>
          </a:stretch>
        </p:blipFill>
        <p:spPr>
          <a:xfrm>
            <a:off x="2339752" y="2420888"/>
            <a:ext cx="1522031" cy="1513334"/>
          </a:xfrm>
          <a:prstGeom prst="rect">
            <a:avLst/>
          </a:prstGeom>
        </p:spPr>
      </p:pic>
      <p:pic>
        <p:nvPicPr>
          <p:cNvPr id="5" name="Рисунок 4" descr="60.gif"/>
          <p:cNvPicPr>
            <a:picLocks noChangeAspect="1"/>
          </p:cNvPicPr>
          <p:nvPr/>
        </p:nvPicPr>
        <p:blipFill>
          <a:blip r:embed="rId4" cstate="print"/>
          <a:stretch>
            <a:fillRect/>
          </a:stretch>
        </p:blipFill>
        <p:spPr>
          <a:xfrm>
            <a:off x="5963342" y="332656"/>
            <a:ext cx="2457873" cy="2304256"/>
          </a:xfrm>
          <a:prstGeom prst="rect">
            <a:avLst/>
          </a:prstGeom>
        </p:spPr>
      </p:pic>
      <p:sp>
        <p:nvSpPr>
          <p:cNvPr id="6" name="TextBox 5"/>
          <p:cNvSpPr txBox="1"/>
          <p:nvPr/>
        </p:nvSpPr>
        <p:spPr>
          <a:xfrm>
            <a:off x="323528" y="260648"/>
            <a:ext cx="1550168" cy="307777"/>
          </a:xfrm>
          <a:prstGeom prst="rect">
            <a:avLst/>
          </a:prstGeom>
          <a:noFill/>
        </p:spPr>
        <p:txBody>
          <a:bodyPr wrap="none" rtlCol="0">
            <a:spAutoFit/>
          </a:bodyPr>
          <a:lstStyle/>
          <a:p>
            <a:r>
              <a:rPr lang="en-US" sz="1400" b="1" dirty="0" smtClean="0"/>
              <a:t>www.zooclub.ru</a:t>
            </a:r>
            <a:endParaRPr lang="ru-RU" sz="1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052736"/>
            <a:ext cx="7467600" cy="5421216"/>
          </a:xfrm>
        </p:spPr>
        <p:txBody>
          <a:bodyPr>
            <a:normAutofit/>
          </a:bodyPr>
          <a:lstStyle/>
          <a:p>
            <a:r>
              <a:rPr lang="ru-RU" sz="2600" b="1" dirty="0" smtClean="0"/>
              <a:t>Поденка</a:t>
            </a:r>
            <a:r>
              <a:rPr lang="ru-RU" sz="2600" dirty="0" smtClean="0"/>
              <a:t> (</a:t>
            </a:r>
            <a:r>
              <a:rPr lang="ru-RU" sz="2600" dirty="0" err="1" smtClean="0"/>
              <a:t>Ephemeroptera</a:t>
            </a:r>
            <a:r>
              <a:rPr lang="ru-RU" sz="2600" dirty="0" smtClean="0"/>
              <a:t>)  – одно из самых медлительных насекомых. Она быстрее бегает, чем летает. Скорость ее полета всего </a:t>
            </a:r>
            <a:r>
              <a:rPr lang="ru-RU" sz="2600" b="1" dirty="0" smtClean="0"/>
              <a:t>1,8 км/ч</a:t>
            </a:r>
            <a:r>
              <a:rPr lang="ru-RU" sz="2600" dirty="0" smtClean="0"/>
              <a:t>. Живут мухи-однодневки очень недолго, как свидетельствует их название. В зависимости от вида они могут прожить как несколько минут, так и несколько дней.</a:t>
            </a:r>
            <a:endParaRPr lang="ru-RU" sz="2600" dirty="0"/>
          </a:p>
        </p:txBody>
      </p:sp>
      <p:pic>
        <p:nvPicPr>
          <p:cNvPr id="4" name="Рисунок 3" descr="4.gif"/>
          <p:cNvPicPr>
            <a:picLocks noChangeAspect="1"/>
          </p:cNvPicPr>
          <p:nvPr/>
        </p:nvPicPr>
        <p:blipFill>
          <a:blip r:embed="rId3" cstate="print"/>
          <a:stretch>
            <a:fillRect/>
          </a:stretch>
        </p:blipFill>
        <p:spPr>
          <a:xfrm rot="19608390">
            <a:off x="7939781" y="4978378"/>
            <a:ext cx="937245" cy="179706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lstStyle/>
          <a:p>
            <a:pPr algn="r"/>
            <a:r>
              <a:rPr lang="ru-RU" b="1" dirty="0" smtClean="0">
                <a:effectLst>
                  <a:outerShdw blurRad="38100" dist="38100" dir="2700000" algn="tl">
                    <a:srgbClr val="000000">
                      <a:alpha val="43137"/>
                    </a:srgbClr>
                  </a:outerShdw>
                </a:effectLst>
              </a:rPr>
              <a:t>Кузнечики</a:t>
            </a:r>
            <a:endParaRPr lang="ru-RU" b="1" dirty="0">
              <a:effectLst>
                <a:outerShdw blurRad="38100" dist="38100" dir="2700000" algn="tl">
                  <a:srgbClr val="000000">
                    <a:alpha val="43137"/>
                  </a:srgbClr>
                </a:outerShdw>
              </a:effectLst>
            </a:endParaRPr>
          </a:p>
        </p:txBody>
      </p:sp>
      <p:pic>
        <p:nvPicPr>
          <p:cNvPr id="4" name="Содержимое 3" descr="6985.jpg"/>
          <p:cNvPicPr>
            <a:picLocks noGrp="1" noChangeAspect="1"/>
          </p:cNvPicPr>
          <p:nvPr>
            <p:ph sz="quarter" idx="1"/>
          </p:nvPr>
        </p:nvPicPr>
        <p:blipFill>
          <a:blip r:embed="rId2" cstate="print"/>
          <a:stretch>
            <a:fillRect/>
          </a:stretch>
        </p:blipFill>
        <p:spPr>
          <a:xfrm>
            <a:off x="827584" y="1484784"/>
            <a:ext cx="7272808" cy="4097015"/>
          </a:xfrm>
          <a:ln>
            <a:solidFill>
              <a:schemeClr val="tx2">
                <a:lumMod val="75000"/>
              </a:schemeClr>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196752"/>
            <a:ext cx="7467600" cy="5277200"/>
          </a:xfrm>
        </p:spPr>
        <p:txBody>
          <a:bodyPr>
            <a:normAutofit/>
          </a:bodyPr>
          <a:lstStyle/>
          <a:p>
            <a:r>
              <a:rPr lang="ru-RU" sz="2800" dirty="0" smtClean="0"/>
              <a:t>Но </a:t>
            </a:r>
            <a:r>
              <a:rPr lang="ru-RU" sz="2800" b="1" dirty="0" smtClean="0"/>
              <a:t>самым медленным летуном </a:t>
            </a:r>
            <a:r>
              <a:rPr lang="ru-RU" sz="2800" dirty="0" smtClean="0"/>
              <a:t>в «легком весе» является </a:t>
            </a:r>
            <a:r>
              <a:rPr lang="ru-RU" sz="2800" b="1" dirty="0" smtClean="0"/>
              <a:t>кузнечик</a:t>
            </a:r>
            <a:r>
              <a:rPr lang="ru-RU" sz="2800" dirty="0" smtClean="0"/>
              <a:t>. Он далеко прыгает, а вот летает со скоростью всего </a:t>
            </a:r>
            <a:r>
              <a:rPr lang="ru-RU" sz="2800" b="1" dirty="0" smtClean="0"/>
              <a:t>1,5-1,8 км/ч</a:t>
            </a:r>
            <a:r>
              <a:rPr lang="ru-RU" sz="2800" dirty="0" smtClean="0"/>
              <a:t>. Такие показатели скорости оправдывает лишь то, что кузнечики не используют полет, как отдельный способ передвижения, он всегда чередуется с прыжками.</a:t>
            </a:r>
            <a:endParaRPr lang="ru-RU" sz="2800" dirty="0"/>
          </a:p>
        </p:txBody>
      </p:sp>
      <p:pic>
        <p:nvPicPr>
          <p:cNvPr id="4" name="Рисунок 3" descr="4.gif"/>
          <p:cNvPicPr>
            <a:picLocks noChangeAspect="1"/>
          </p:cNvPicPr>
          <p:nvPr/>
        </p:nvPicPr>
        <p:blipFill>
          <a:blip r:embed="rId3" cstate="print"/>
          <a:stretch>
            <a:fillRect/>
          </a:stretch>
        </p:blipFill>
        <p:spPr>
          <a:xfrm rot="19608390">
            <a:off x="7939781" y="4950996"/>
            <a:ext cx="937245" cy="179706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lstStyle/>
          <a:p>
            <a:pPr algn="r"/>
            <a:r>
              <a:rPr lang="ru-RU" b="1" dirty="0" smtClean="0">
                <a:effectLst>
                  <a:outerShdw blurRad="38100" dist="38100" dir="2700000" algn="tl">
                    <a:srgbClr val="000000">
                      <a:alpha val="43137"/>
                    </a:srgbClr>
                  </a:outerShdw>
                </a:effectLst>
              </a:rPr>
              <a:t>Озерная чайка</a:t>
            </a:r>
            <a:endParaRPr lang="ru-RU" b="1" dirty="0">
              <a:effectLst>
                <a:outerShdw blurRad="38100" dist="38100" dir="2700000" algn="tl">
                  <a:srgbClr val="000000">
                    <a:alpha val="43137"/>
                  </a:srgbClr>
                </a:outerShdw>
              </a:effectLst>
            </a:endParaRPr>
          </a:p>
        </p:txBody>
      </p:sp>
      <p:pic>
        <p:nvPicPr>
          <p:cNvPr id="4" name="Содержимое 3" descr="505.jpg"/>
          <p:cNvPicPr>
            <a:picLocks noGrp="1" noChangeAspect="1"/>
          </p:cNvPicPr>
          <p:nvPr>
            <p:ph sz="quarter" idx="1"/>
          </p:nvPr>
        </p:nvPicPr>
        <p:blipFill>
          <a:blip r:embed="rId2" cstate="print"/>
          <a:stretch>
            <a:fillRect/>
          </a:stretch>
        </p:blipFill>
        <p:spPr>
          <a:xfrm>
            <a:off x="971600" y="1158974"/>
            <a:ext cx="7056784" cy="5292588"/>
          </a:xfrm>
          <a:ln>
            <a:solidFill>
              <a:schemeClr val="tx2">
                <a:lumMod val="75000"/>
              </a:schemeClr>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lstStyle/>
          <a:p>
            <a:pPr algn="r"/>
            <a:r>
              <a:rPr lang="ru-RU" b="1" dirty="0" smtClean="0">
                <a:effectLst>
                  <a:outerShdw blurRad="38100" dist="38100" dir="2700000" algn="tl">
                    <a:srgbClr val="000000">
                      <a:alpha val="43137"/>
                    </a:srgbClr>
                  </a:outerShdw>
                </a:effectLst>
              </a:rPr>
              <a:t>Птицы</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p:txBody>
          <a:bodyPr>
            <a:normAutofit/>
          </a:bodyPr>
          <a:lstStyle/>
          <a:p>
            <a:r>
              <a:rPr lang="ru-RU" dirty="0" smtClean="0"/>
              <a:t>В «тяжелом весе» тоже много неторопливых летунов, одним из которых является </a:t>
            </a:r>
            <a:r>
              <a:rPr lang="ru-RU" b="1" dirty="0" smtClean="0"/>
              <a:t>озерная чайка</a:t>
            </a:r>
            <a:r>
              <a:rPr lang="ru-RU" dirty="0" smtClean="0"/>
              <a:t>. Она может лететь со скоростью </a:t>
            </a:r>
            <a:r>
              <a:rPr lang="ru-RU" b="1" dirty="0" smtClean="0"/>
              <a:t>50 км/ч</a:t>
            </a:r>
            <a:r>
              <a:rPr lang="ru-RU" dirty="0" smtClean="0"/>
              <a:t>. Дальность полета зависит от численности птиц в конкретной  колонии и от количества корма на территории. Когда пищи становится мало, озерные чайки могут пролететь большое расстояние, собравшись в огромную стаю, в поисках корма. Для примера, в зимнее время года в Европе на ночевке можно увидеть скопление из более чем 100 тысяч озерных чаек.</a:t>
            </a:r>
            <a:endParaRPr lang="ru-RU" dirty="0"/>
          </a:p>
        </p:txBody>
      </p:sp>
      <p:pic>
        <p:nvPicPr>
          <p:cNvPr id="4" name="Рисунок 3" descr="4.gif"/>
          <p:cNvPicPr>
            <a:picLocks noChangeAspect="1"/>
          </p:cNvPicPr>
          <p:nvPr/>
        </p:nvPicPr>
        <p:blipFill>
          <a:blip r:embed="rId3" cstate="print"/>
          <a:stretch>
            <a:fillRect/>
          </a:stretch>
        </p:blipFill>
        <p:spPr>
          <a:xfrm rot="19608390">
            <a:off x="7939781" y="4950996"/>
            <a:ext cx="937245" cy="179706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lstStyle/>
          <a:p>
            <a:pPr algn="r"/>
            <a:r>
              <a:rPr lang="ru-RU" b="1" dirty="0" smtClean="0">
                <a:effectLst>
                  <a:outerShdw blurRad="38100" dist="38100" dir="2700000" algn="tl">
                    <a:srgbClr val="000000">
                      <a:alpha val="43137"/>
                    </a:srgbClr>
                  </a:outerShdw>
                </a:effectLst>
              </a:rPr>
              <a:t>Обыкновенная кряква</a:t>
            </a:r>
            <a:endParaRPr lang="ru-RU" b="1" dirty="0">
              <a:effectLst>
                <a:outerShdw blurRad="38100" dist="38100" dir="2700000" algn="tl">
                  <a:srgbClr val="000000">
                    <a:alpha val="43137"/>
                  </a:srgbClr>
                </a:outerShdw>
              </a:effectLst>
            </a:endParaRPr>
          </a:p>
        </p:txBody>
      </p:sp>
      <p:pic>
        <p:nvPicPr>
          <p:cNvPr id="4" name="Содержимое 3" descr="6986.jpg"/>
          <p:cNvPicPr>
            <a:picLocks noGrp="1" noChangeAspect="1"/>
          </p:cNvPicPr>
          <p:nvPr>
            <p:ph sz="quarter" idx="1"/>
          </p:nvPr>
        </p:nvPicPr>
        <p:blipFill>
          <a:blip r:embed="rId2" cstate="print"/>
          <a:stretch>
            <a:fillRect/>
          </a:stretch>
        </p:blipFill>
        <p:spPr>
          <a:xfrm>
            <a:off x="755576" y="1268760"/>
            <a:ext cx="7200800" cy="4848538"/>
          </a:xfrm>
          <a:ln>
            <a:solidFill>
              <a:schemeClr val="tx2">
                <a:lumMod val="75000"/>
              </a:schemeClr>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268760"/>
            <a:ext cx="7467600" cy="5205192"/>
          </a:xfrm>
        </p:spPr>
        <p:txBody>
          <a:bodyPr>
            <a:normAutofit/>
          </a:bodyPr>
          <a:lstStyle/>
          <a:p>
            <a:r>
              <a:rPr lang="ru-RU" sz="2500" b="1" dirty="0" smtClean="0"/>
              <a:t>Обыкновенная кряква </a:t>
            </a:r>
            <a:r>
              <a:rPr lang="ru-RU" sz="2500" dirty="0" smtClean="0"/>
              <a:t>с трудом набирает скорость </a:t>
            </a:r>
            <a:r>
              <a:rPr lang="ru-RU" sz="2500" b="1" dirty="0" smtClean="0"/>
              <a:t>50 км/ч</a:t>
            </a:r>
            <a:r>
              <a:rPr lang="ru-RU" sz="2500" dirty="0" smtClean="0"/>
              <a:t>. Интересно, что бывает время, когда птицы вообще не способны летать – это период линьки, а точнее время, когда у кряквы выпадают маховые перья. Пережидая линьку, утки больше месяца проводят в зарослях у воды, покидая укрытие только по вечерам.</a:t>
            </a:r>
            <a:endParaRPr lang="ru-RU" sz="2500" dirty="0"/>
          </a:p>
        </p:txBody>
      </p:sp>
      <p:pic>
        <p:nvPicPr>
          <p:cNvPr id="4" name="Рисунок 3" descr="4.gif"/>
          <p:cNvPicPr>
            <a:picLocks noChangeAspect="1"/>
          </p:cNvPicPr>
          <p:nvPr/>
        </p:nvPicPr>
        <p:blipFill>
          <a:blip r:embed="rId3" cstate="print"/>
          <a:stretch>
            <a:fillRect/>
          </a:stretch>
        </p:blipFill>
        <p:spPr>
          <a:xfrm rot="19608390">
            <a:off x="7939781" y="4950996"/>
            <a:ext cx="937245" cy="179706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lstStyle/>
          <a:p>
            <a:pPr algn="r"/>
            <a:r>
              <a:rPr lang="ru-RU" b="1" dirty="0" smtClean="0">
                <a:effectLst>
                  <a:outerShdw blurRad="38100" dist="38100" dir="2700000" algn="tl">
                    <a:srgbClr val="000000">
                      <a:alpha val="43137"/>
                    </a:srgbClr>
                  </a:outerShdw>
                </a:effectLst>
              </a:rPr>
              <a:t>Серая ворона</a:t>
            </a:r>
            <a:endParaRPr lang="ru-RU" b="1" dirty="0">
              <a:effectLst>
                <a:outerShdw blurRad="38100" dist="38100" dir="2700000" algn="tl">
                  <a:srgbClr val="000000">
                    <a:alpha val="43137"/>
                  </a:srgbClr>
                </a:outerShdw>
              </a:effectLst>
            </a:endParaRPr>
          </a:p>
        </p:txBody>
      </p:sp>
      <p:pic>
        <p:nvPicPr>
          <p:cNvPr id="4" name="Содержимое 3" descr="6850.jpg"/>
          <p:cNvPicPr>
            <a:picLocks noGrp="1" noChangeAspect="1"/>
          </p:cNvPicPr>
          <p:nvPr>
            <p:ph sz="quarter" idx="1"/>
          </p:nvPr>
        </p:nvPicPr>
        <p:blipFill>
          <a:blip r:embed="rId2" cstate="print"/>
          <a:stretch>
            <a:fillRect/>
          </a:stretch>
        </p:blipFill>
        <p:spPr>
          <a:xfrm>
            <a:off x="899592" y="1470122"/>
            <a:ext cx="6984776" cy="4854419"/>
          </a:xfrm>
          <a:ln>
            <a:solidFill>
              <a:schemeClr val="tx2">
                <a:lumMod val="75000"/>
              </a:schemeClr>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124744"/>
            <a:ext cx="7467600" cy="5349208"/>
          </a:xfrm>
        </p:spPr>
        <p:txBody>
          <a:bodyPr>
            <a:normAutofit/>
          </a:bodyPr>
          <a:lstStyle/>
          <a:p>
            <a:r>
              <a:rPr lang="ru-RU" sz="2500" b="1" dirty="0" smtClean="0"/>
              <a:t>Серых ворон</a:t>
            </a:r>
            <a:r>
              <a:rPr lang="ru-RU" sz="2500" dirty="0" smtClean="0"/>
              <a:t> часто можно встретить в городах. Максимальная скорость полета у них невысока - </a:t>
            </a:r>
            <a:r>
              <a:rPr lang="ru-RU" sz="2500" b="1" dirty="0" smtClean="0"/>
              <a:t>40-43 км/ч</a:t>
            </a:r>
            <a:r>
              <a:rPr lang="ru-RU" sz="2500" dirty="0" smtClean="0"/>
              <a:t>. Однако медленный и тяжелый полет ворон компенсируется другими их способностями. Эти птицы могут лететь не только машущим способом, но и скользящим и парящим, способны делать перевороты, броски, пируэты и пикировать.</a:t>
            </a:r>
          </a:p>
        </p:txBody>
      </p:sp>
      <p:pic>
        <p:nvPicPr>
          <p:cNvPr id="4" name="Рисунок 3" descr="4.gif"/>
          <p:cNvPicPr>
            <a:picLocks noChangeAspect="1"/>
          </p:cNvPicPr>
          <p:nvPr/>
        </p:nvPicPr>
        <p:blipFill>
          <a:blip r:embed="rId3" cstate="print"/>
          <a:stretch>
            <a:fillRect/>
          </a:stretch>
        </p:blipFill>
        <p:spPr>
          <a:xfrm rot="19608390">
            <a:off x="7939781" y="4950996"/>
            <a:ext cx="937245" cy="179706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lstStyle/>
          <a:p>
            <a:pPr algn="r"/>
            <a:r>
              <a:rPr lang="ru-RU" b="1" dirty="0" smtClean="0">
                <a:effectLst>
                  <a:outerShdw blurRad="38100" dist="38100" dir="2700000" algn="tl">
                    <a:srgbClr val="000000">
                      <a:alpha val="43137"/>
                    </a:srgbClr>
                  </a:outerShdw>
                </a:effectLst>
              </a:rPr>
              <a:t>Белый аист</a:t>
            </a:r>
            <a:endParaRPr lang="ru-RU" b="1" dirty="0">
              <a:effectLst>
                <a:outerShdw blurRad="38100" dist="38100" dir="2700000" algn="tl">
                  <a:srgbClr val="000000">
                    <a:alpha val="43137"/>
                  </a:srgbClr>
                </a:outerShdw>
              </a:effectLst>
            </a:endParaRPr>
          </a:p>
        </p:txBody>
      </p:sp>
      <p:pic>
        <p:nvPicPr>
          <p:cNvPr id="4" name="Содержимое 3" descr="3226.jpg"/>
          <p:cNvPicPr>
            <a:picLocks noGrp="1" noChangeAspect="1"/>
          </p:cNvPicPr>
          <p:nvPr>
            <p:ph sz="quarter" idx="1"/>
          </p:nvPr>
        </p:nvPicPr>
        <p:blipFill>
          <a:blip r:embed="rId2" cstate="print"/>
          <a:stretch>
            <a:fillRect/>
          </a:stretch>
        </p:blipFill>
        <p:spPr>
          <a:xfrm>
            <a:off x="2274758" y="1171692"/>
            <a:ext cx="4169449" cy="5302133"/>
          </a:xfrm>
          <a:ln>
            <a:solidFill>
              <a:schemeClr val="tx2">
                <a:lumMod val="75000"/>
              </a:schemeClr>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836712"/>
            <a:ext cx="7467600" cy="5637240"/>
          </a:xfrm>
        </p:spPr>
        <p:txBody>
          <a:bodyPr>
            <a:normAutofit/>
          </a:bodyPr>
          <a:lstStyle/>
          <a:p>
            <a:r>
              <a:rPr lang="ru-RU" sz="2500" b="1" dirty="0" smtClean="0"/>
              <a:t>В небо ежедневно поднимаются миллионы насекомых и столько же птиц</a:t>
            </a:r>
            <a:r>
              <a:rPr lang="ru-RU" sz="2500" dirty="0" smtClean="0"/>
              <a:t>. Однако сравнивать их между собой по большей части не представляется возможным, ведь скорость полета большинства насекомых в разы меньше скорость полета даже самой медлительной птицы. В связи с этим, в презентацию войдут </a:t>
            </a:r>
            <a:r>
              <a:rPr lang="ru-RU" sz="2500" b="1" dirty="0" smtClean="0"/>
              <a:t>5 птиц и 5 насекомых, которые и будут самыми медленными летунами.</a:t>
            </a:r>
            <a:endParaRPr lang="ru-RU" sz="2500" b="1" dirty="0"/>
          </a:p>
        </p:txBody>
      </p:sp>
      <p:pic>
        <p:nvPicPr>
          <p:cNvPr id="4" name="Рисунок 3" descr="4.gif"/>
          <p:cNvPicPr>
            <a:picLocks noChangeAspect="1"/>
          </p:cNvPicPr>
          <p:nvPr/>
        </p:nvPicPr>
        <p:blipFill>
          <a:blip r:embed="rId3" cstate="print"/>
          <a:stretch>
            <a:fillRect/>
          </a:stretch>
        </p:blipFill>
        <p:spPr>
          <a:xfrm rot="19608390">
            <a:off x="7939781" y="4950996"/>
            <a:ext cx="937245" cy="179706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980728"/>
            <a:ext cx="7467600" cy="5493224"/>
          </a:xfrm>
        </p:spPr>
        <p:txBody>
          <a:bodyPr>
            <a:normAutofit/>
          </a:bodyPr>
          <a:lstStyle/>
          <a:p>
            <a:r>
              <a:rPr lang="ru-RU" sz="2800" b="1" dirty="0" smtClean="0"/>
              <a:t>Белого аиста</a:t>
            </a:r>
            <a:r>
              <a:rPr lang="ru-RU" sz="2800" dirty="0" smtClean="0"/>
              <a:t> в полете часто путают с цаплей из-за некоторого внешнего сходства, однако отличить их довольно легко – у аиста более вытянутая шея. Белые аисты обладают степенным, неторопливым полетом, поэтому их скорость не превышает </a:t>
            </a:r>
            <a:r>
              <a:rPr lang="ru-RU" sz="2800" b="1" dirty="0" smtClean="0"/>
              <a:t>40 км/ч</a:t>
            </a:r>
            <a:r>
              <a:rPr lang="ru-RU" sz="2800" dirty="0" smtClean="0"/>
              <a:t>.</a:t>
            </a:r>
            <a:endParaRPr lang="ru-RU" sz="2800" dirty="0"/>
          </a:p>
        </p:txBody>
      </p:sp>
      <p:pic>
        <p:nvPicPr>
          <p:cNvPr id="4" name="Рисунок 3" descr="4.gif"/>
          <p:cNvPicPr>
            <a:picLocks noChangeAspect="1"/>
          </p:cNvPicPr>
          <p:nvPr/>
        </p:nvPicPr>
        <p:blipFill>
          <a:blip r:embed="rId3" cstate="print"/>
          <a:stretch>
            <a:fillRect/>
          </a:stretch>
        </p:blipFill>
        <p:spPr>
          <a:xfrm rot="19608390">
            <a:off x="7939781" y="4950996"/>
            <a:ext cx="937245" cy="179706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lstStyle/>
          <a:p>
            <a:pPr algn="r"/>
            <a:r>
              <a:rPr lang="ru-RU" b="1" dirty="0" smtClean="0">
                <a:effectLst>
                  <a:outerShdw blurRad="38100" dist="38100" dir="2700000" algn="tl">
                    <a:srgbClr val="000000">
                      <a:alpha val="43137"/>
                    </a:srgbClr>
                  </a:outerShdw>
                </a:effectLst>
              </a:rPr>
              <a:t>Домовый воробей</a:t>
            </a:r>
            <a:endParaRPr lang="ru-RU" b="1" dirty="0">
              <a:effectLst>
                <a:outerShdw blurRad="38100" dist="38100" dir="2700000" algn="tl">
                  <a:srgbClr val="000000">
                    <a:alpha val="43137"/>
                  </a:srgbClr>
                </a:outerShdw>
              </a:effectLst>
            </a:endParaRPr>
          </a:p>
        </p:txBody>
      </p:sp>
      <p:pic>
        <p:nvPicPr>
          <p:cNvPr id="4" name="Содержимое 3" descr="753.jpg"/>
          <p:cNvPicPr>
            <a:picLocks noGrp="1" noChangeAspect="1"/>
          </p:cNvPicPr>
          <p:nvPr>
            <p:ph sz="quarter" idx="1"/>
          </p:nvPr>
        </p:nvPicPr>
        <p:blipFill>
          <a:blip r:embed="rId2" cstate="print"/>
          <a:stretch>
            <a:fillRect/>
          </a:stretch>
        </p:blipFill>
        <p:spPr>
          <a:xfrm>
            <a:off x="1763688" y="1322639"/>
            <a:ext cx="5184575" cy="5103926"/>
          </a:xfrm>
          <a:ln>
            <a:solidFill>
              <a:schemeClr val="tx2">
                <a:lumMod val="75000"/>
              </a:schemeClr>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124744"/>
            <a:ext cx="7467600" cy="5349208"/>
          </a:xfrm>
        </p:spPr>
        <p:txBody>
          <a:bodyPr>
            <a:normAutofit/>
          </a:bodyPr>
          <a:lstStyle/>
          <a:p>
            <a:r>
              <a:rPr lang="ru-RU" sz="2800" b="1" dirty="0" smtClean="0"/>
              <a:t>Воробей</a:t>
            </a:r>
            <a:r>
              <a:rPr lang="ru-RU" sz="2800" dirty="0" smtClean="0"/>
              <a:t> – </a:t>
            </a:r>
            <a:r>
              <a:rPr lang="ru-RU" sz="2800" b="1" dirty="0" smtClean="0"/>
              <a:t>самый медленный летун </a:t>
            </a:r>
            <a:r>
              <a:rPr lang="ru-RU" sz="2800" dirty="0" smtClean="0"/>
              <a:t>в «тяжелом» весе. Скорость, которую может развить эта маленькая птица, – </a:t>
            </a:r>
            <a:r>
              <a:rPr lang="ru-RU" sz="2800" b="1" dirty="0" smtClean="0"/>
              <a:t>30-38 км/ч</a:t>
            </a:r>
            <a:r>
              <a:rPr lang="ru-RU" sz="2800" dirty="0" smtClean="0"/>
              <a:t>. Интересно, что в полете сердце воробья бьется до 1000 ударов в минуту. А единственный воробей с настоящим порхающим полетом – каменный воробей.</a:t>
            </a:r>
            <a:endParaRPr lang="ru-RU" sz="2800" dirty="0"/>
          </a:p>
        </p:txBody>
      </p:sp>
      <p:pic>
        <p:nvPicPr>
          <p:cNvPr id="4" name="Рисунок 3" descr="4.gif"/>
          <p:cNvPicPr>
            <a:picLocks noChangeAspect="1"/>
          </p:cNvPicPr>
          <p:nvPr/>
        </p:nvPicPr>
        <p:blipFill>
          <a:blip r:embed="rId3" cstate="print"/>
          <a:stretch>
            <a:fillRect/>
          </a:stretch>
        </p:blipFill>
        <p:spPr>
          <a:xfrm rot="19608390">
            <a:off x="7939781" y="4950996"/>
            <a:ext cx="937245" cy="17970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lstStyle/>
          <a:p>
            <a:pPr algn="r"/>
            <a:r>
              <a:rPr lang="ru-RU" b="1" dirty="0" smtClean="0">
                <a:effectLst>
                  <a:outerShdw blurRad="38100" dist="38100" dir="2700000" algn="tl">
                    <a:srgbClr val="000000">
                      <a:alpha val="43137"/>
                    </a:srgbClr>
                  </a:outerShdw>
                </a:effectLst>
              </a:rPr>
              <a:t>Комнатная муха</a:t>
            </a:r>
            <a:endParaRPr lang="ru-RU" b="1" dirty="0">
              <a:effectLst>
                <a:outerShdw blurRad="38100" dist="38100" dir="2700000" algn="tl">
                  <a:srgbClr val="000000">
                    <a:alpha val="43137"/>
                  </a:srgbClr>
                </a:outerShdw>
              </a:effectLst>
            </a:endParaRPr>
          </a:p>
        </p:txBody>
      </p:sp>
      <p:pic>
        <p:nvPicPr>
          <p:cNvPr id="6" name="Содержимое 5" descr="31543.jpg"/>
          <p:cNvPicPr>
            <a:picLocks noGrp="1" noChangeAspect="1"/>
          </p:cNvPicPr>
          <p:nvPr>
            <p:ph sz="quarter" idx="1"/>
          </p:nvPr>
        </p:nvPicPr>
        <p:blipFill>
          <a:blip r:embed="rId2" cstate="print"/>
          <a:stretch>
            <a:fillRect/>
          </a:stretch>
        </p:blipFill>
        <p:spPr>
          <a:xfrm>
            <a:off x="899592" y="1268760"/>
            <a:ext cx="6984776" cy="4659843"/>
          </a:xfrm>
          <a:ln>
            <a:solidFill>
              <a:schemeClr val="accent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lstStyle/>
          <a:p>
            <a:pPr algn="r"/>
            <a:r>
              <a:rPr lang="ru-RU" b="1" dirty="0" smtClean="0">
                <a:effectLst>
                  <a:outerShdw blurRad="38100" dist="38100" dir="2700000" algn="tl">
                    <a:srgbClr val="000000">
                      <a:alpha val="43137"/>
                    </a:srgbClr>
                  </a:outerShdw>
                </a:effectLst>
              </a:rPr>
              <a:t>Насекомые</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p:txBody>
          <a:bodyPr>
            <a:normAutofit/>
          </a:bodyPr>
          <a:lstStyle/>
          <a:p>
            <a:pPr>
              <a:buNone/>
            </a:pPr>
            <a:r>
              <a:rPr lang="ru-RU" sz="2800" dirty="0" smtClean="0"/>
              <a:t>   </a:t>
            </a:r>
            <a:r>
              <a:rPr lang="ru-RU" sz="2800" b="1" dirty="0" smtClean="0"/>
              <a:t>Комнатная муха</a:t>
            </a:r>
            <a:r>
              <a:rPr lang="ru-RU" sz="2800" dirty="0" smtClean="0"/>
              <a:t> имеет длину тела всего 6-8 мм. Она относится к двукрылым, поэтому для полета использует только переднюю пару крыльев, при этом разгоняясь </a:t>
            </a:r>
            <a:r>
              <a:rPr lang="ru-RU" sz="2800" b="1" dirty="0" smtClean="0"/>
              <a:t>до 6,4 км/ч</a:t>
            </a:r>
            <a:r>
              <a:rPr lang="ru-RU" sz="2800" dirty="0" smtClean="0"/>
              <a:t>. Вторая же пара крыльев (жужжальца) служит для поддержания равновесия во время полета.</a:t>
            </a:r>
          </a:p>
        </p:txBody>
      </p:sp>
      <p:pic>
        <p:nvPicPr>
          <p:cNvPr id="4" name="Рисунок 3" descr="4.gif"/>
          <p:cNvPicPr>
            <a:picLocks noChangeAspect="1"/>
          </p:cNvPicPr>
          <p:nvPr/>
        </p:nvPicPr>
        <p:blipFill>
          <a:blip r:embed="rId3" cstate="print"/>
          <a:stretch>
            <a:fillRect/>
          </a:stretch>
        </p:blipFill>
        <p:spPr>
          <a:xfrm rot="19608390">
            <a:off x="7939781" y="4950996"/>
            <a:ext cx="937245" cy="17970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lstStyle/>
          <a:p>
            <a:pPr algn="r"/>
            <a:r>
              <a:rPr lang="ru-RU" b="1" dirty="0" smtClean="0">
                <a:effectLst>
                  <a:outerShdw blurRad="38100" dist="38100" dir="2700000" algn="tl">
                    <a:srgbClr val="000000">
                      <a:alpha val="43137"/>
                    </a:srgbClr>
                  </a:outerShdw>
                </a:effectLst>
              </a:rPr>
              <a:t>Малярийный комар</a:t>
            </a:r>
            <a:endParaRPr lang="ru-RU" b="1" dirty="0">
              <a:effectLst>
                <a:outerShdw blurRad="38100" dist="38100" dir="2700000" algn="tl">
                  <a:srgbClr val="000000">
                    <a:alpha val="43137"/>
                  </a:srgbClr>
                </a:outerShdw>
              </a:effectLst>
            </a:endParaRPr>
          </a:p>
        </p:txBody>
      </p:sp>
      <p:pic>
        <p:nvPicPr>
          <p:cNvPr id="4" name="Содержимое 3" descr="6982.jpg"/>
          <p:cNvPicPr>
            <a:picLocks noGrp="1" noChangeAspect="1"/>
          </p:cNvPicPr>
          <p:nvPr>
            <p:ph sz="quarter" idx="1"/>
          </p:nvPr>
        </p:nvPicPr>
        <p:blipFill>
          <a:blip r:embed="rId2" cstate="print"/>
          <a:stretch>
            <a:fillRect/>
          </a:stretch>
        </p:blipFill>
        <p:spPr>
          <a:xfrm>
            <a:off x="971600" y="1457730"/>
            <a:ext cx="6984776" cy="4784571"/>
          </a:xfrm>
          <a:ln>
            <a:solidFill>
              <a:schemeClr val="tx2">
                <a:lumMod val="75000"/>
              </a:schemeClr>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340768"/>
            <a:ext cx="7467600" cy="5133184"/>
          </a:xfrm>
        </p:spPr>
        <p:txBody>
          <a:bodyPr>
            <a:normAutofit/>
          </a:bodyPr>
          <a:lstStyle/>
          <a:p>
            <a:r>
              <a:rPr lang="ru-RU" sz="2500" b="1" dirty="0" smtClean="0"/>
              <a:t>Малярийный комар </a:t>
            </a:r>
            <a:r>
              <a:rPr lang="ru-RU" sz="2500" dirty="0" smtClean="0"/>
              <a:t>(</a:t>
            </a:r>
            <a:r>
              <a:rPr lang="ru-RU" sz="2500" dirty="0" err="1" smtClean="0"/>
              <a:t>Anopheles</a:t>
            </a:r>
            <a:r>
              <a:rPr lang="ru-RU" sz="2500" dirty="0" smtClean="0"/>
              <a:t>) имеет порывистый, «прыгающий» полет, а также сопутствующий ему ритмичный звук. Эта особенность отличает малярийного комара от других видов комаров. Скорость, с которой способно лететь это опасное насекомое, </a:t>
            </a:r>
            <a:r>
              <a:rPr lang="ru-RU" sz="2500" b="1" dirty="0" smtClean="0"/>
              <a:t>3-3,5 км/ч</a:t>
            </a:r>
            <a:r>
              <a:rPr lang="ru-RU" sz="2500" dirty="0" smtClean="0"/>
              <a:t>.</a:t>
            </a:r>
            <a:endParaRPr lang="ru-RU" sz="2500" dirty="0"/>
          </a:p>
        </p:txBody>
      </p:sp>
      <p:pic>
        <p:nvPicPr>
          <p:cNvPr id="4" name="Рисунок 3" descr="4.gif"/>
          <p:cNvPicPr>
            <a:picLocks noChangeAspect="1"/>
          </p:cNvPicPr>
          <p:nvPr/>
        </p:nvPicPr>
        <p:blipFill>
          <a:blip r:embed="rId3" cstate="print"/>
          <a:stretch>
            <a:fillRect/>
          </a:stretch>
        </p:blipFill>
        <p:spPr>
          <a:xfrm rot="19608390">
            <a:off x="7939781" y="4950996"/>
            <a:ext cx="937245" cy="17970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lstStyle/>
          <a:p>
            <a:pPr algn="r"/>
            <a:r>
              <a:rPr lang="ru-RU" b="1" dirty="0" smtClean="0">
                <a:effectLst>
                  <a:outerShdw blurRad="38100" dist="38100" dir="2700000" algn="tl">
                    <a:srgbClr val="000000">
                      <a:alpha val="43137"/>
                    </a:srgbClr>
                  </a:outerShdw>
                </a:effectLst>
              </a:rPr>
              <a:t>Шмели</a:t>
            </a:r>
            <a:endParaRPr lang="ru-RU" b="1" dirty="0">
              <a:effectLst>
                <a:outerShdw blurRad="38100" dist="38100" dir="2700000" algn="tl">
                  <a:srgbClr val="000000">
                    <a:alpha val="43137"/>
                  </a:srgbClr>
                </a:outerShdw>
              </a:effectLst>
            </a:endParaRPr>
          </a:p>
        </p:txBody>
      </p:sp>
      <p:pic>
        <p:nvPicPr>
          <p:cNvPr id="4" name="Содержимое 3" descr="6983.jpg"/>
          <p:cNvPicPr>
            <a:picLocks noGrp="1" noChangeAspect="1"/>
          </p:cNvPicPr>
          <p:nvPr>
            <p:ph sz="quarter" idx="1"/>
          </p:nvPr>
        </p:nvPicPr>
        <p:blipFill>
          <a:blip r:embed="rId2" cstate="print"/>
          <a:stretch>
            <a:fillRect/>
          </a:stretch>
        </p:blipFill>
        <p:spPr>
          <a:xfrm>
            <a:off x="683568" y="1484784"/>
            <a:ext cx="7271454" cy="4544659"/>
          </a:xfrm>
          <a:ln>
            <a:solidFill>
              <a:schemeClr val="tx2">
                <a:lumMod val="75000"/>
              </a:schemeClr>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124744"/>
            <a:ext cx="7467600" cy="5349208"/>
          </a:xfrm>
        </p:spPr>
        <p:txBody>
          <a:bodyPr>
            <a:normAutofit/>
          </a:bodyPr>
          <a:lstStyle/>
          <a:p>
            <a:r>
              <a:rPr lang="ru-RU" sz="2500" b="1" dirty="0" smtClean="0"/>
              <a:t>Шмели </a:t>
            </a:r>
            <a:r>
              <a:rPr lang="ru-RU" sz="2500" dirty="0" smtClean="0"/>
              <a:t>(</a:t>
            </a:r>
            <a:r>
              <a:rPr lang="ru-RU" sz="2500" dirty="0" err="1" smtClean="0"/>
              <a:t>Bombus</a:t>
            </a:r>
            <a:r>
              <a:rPr lang="ru-RU" sz="2500" dirty="0" smtClean="0"/>
              <a:t>) – ранние «пташки». Они вылетают собирать нектар одни из первых насекомых. Такое преимущество перед другими «сборщиками» шмели получили благодаря  способности быстро сокращать грудные мышцы, разогревая тем самым свое тело. Эта особенность компенсирует невысокую скорость их полета (</a:t>
            </a:r>
            <a:r>
              <a:rPr lang="ru-RU" sz="2500" b="1" dirty="0" smtClean="0"/>
              <a:t>3 км/ч</a:t>
            </a:r>
            <a:r>
              <a:rPr lang="ru-RU" sz="2500" dirty="0" smtClean="0"/>
              <a:t>).</a:t>
            </a:r>
            <a:endParaRPr lang="ru-RU" sz="2500" dirty="0"/>
          </a:p>
        </p:txBody>
      </p:sp>
      <p:pic>
        <p:nvPicPr>
          <p:cNvPr id="4" name="Рисунок 3" descr="4.gif"/>
          <p:cNvPicPr>
            <a:picLocks noChangeAspect="1"/>
          </p:cNvPicPr>
          <p:nvPr/>
        </p:nvPicPr>
        <p:blipFill>
          <a:blip r:embed="rId3" cstate="print"/>
          <a:stretch>
            <a:fillRect/>
          </a:stretch>
        </p:blipFill>
        <p:spPr>
          <a:xfrm rot="19608390">
            <a:off x="7939781" y="4950996"/>
            <a:ext cx="937245" cy="179706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lstStyle/>
          <a:p>
            <a:pPr algn="r"/>
            <a:r>
              <a:rPr lang="ru-RU" b="1" dirty="0" smtClean="0">
                <a:effectLst>
                  <a:outerShdw blurRad="38100" dist="38100" dir="2700000" algn="tl">
                    <a:srgbClr val="000000">
                      <a:alpha val="43137"/>
                    </a:srgbClr>
                  </a:outerShdw>
                </a:effectLst>
              </a:rPr>
              <a:t>Поденки</a:t>
            </a:r>
            <a:endParaRPr lang="ru-RU" b="1" dirty="0">
              <a:effectLst>
                <a:outerShdw blurRad="38100" dist="38100" dir="2700000" algn="tl">
                  <a:srgbClr val="000000">
                    <a:alpha val="43137"/>
                  </a:srgbClr>
                </a:outerShdw>
              </a:effectLst>
            </a:endParaRPr>
          </a:p>
        </p:txBody>
      </p:sp>
      <p:pic>
        <p:nvPicPr>
          <p:cNvPr id="4" name="Содержимое 3" descr="6984.jpg"/>
          <p:cNvPicPr>
            <a:picLocks noGrp="1" noChangeAspect="1"/>
          </p:cNvPicPr>
          <p:nvPr>
            <p:ph sz="quarter" idx="1"/>
          </p:nvPr>
        </p:nvPicPr>
        <p:blipFill>
          <a:blip r:embed="rId2" cstate="print"/>
          <a:stretch>
            <a:fillRect/>
          </a:stretch>
        </p:blipFill>
        <p:spPr>
          <a:xfrm>
            <a:off x="1043608" y="1484784"/>
            <a:ext cx="7068412" cy="4087899"/>
          </a:xfrm>
          <a:ln>
            <a:solidFill>
              <a:schemeClr val="tx2">
                <a:lumMod val="75000"/>
              </a:schemeClr>
            </a:solid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704</TotalTime>
  <Words>692</Words>
  <Application>Microsoft Office PowerPoint</Application>
  <PresentationFormat>Экран (4:3)</PresentationFormat>
  <Paragraphs>50</Paragraphs>
  <Slides>22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Эркер</vt:lpstr>
      <vt:lpstr>Самые медленные птицы и насекомые</vt:lpstr>
      <vt:lpstr>Слайд 2</vt:lpstr>
      <vt:lpstr>Комнатная муха</vt:lpstr>
      <vt:lpstr>Насекомые</vt:lpstr>
      <vt:lpstr>Малярийный комар</vt:lpstr>
      <vt:lpstr>Слайд 6</vt:lpstr>
      <vt:lpstr>Шмели</vt:lpstr>
      <vt:lpstr>Слайд 8</vt:lpstr>
      <vt:lpstr>Поденки</vt:lpstr>
      <vt:lpstr>Слайд 10</vt:lpstr>
      <vt:lpstr>Кузнечики</vt:lpstr>
      <vt:lpstr>Слайд 12</vt:lpstr>
      <vt:lpstr>Озерная чайка</vt:lpstr>
      <vt:lpstr>Птицы</vt:lpstr>
      <vt:lpstr>Обыкновенная кряква</vt:lpstr>
      <vt:lpstr>Слайд 16</vt:lpstr>
      <vt:lpstr>Серая ворона</vt:lpstr>
      <vt:lpstr>Слайд 18</vt:lpstr>
      <vt:lpstr>Белый аист</vt:lpstr>
      <vt:lpstr>Слайд 20</vt:lpstr>
      <vt:lpstr>Домовый воробей</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Самые медленные птицы и насекомые</dc:title>
  <dc:creator>zooclub.ru</dc:creator>
  <cp:keywords>животные, птицы, насекомые</cp:keywords>
  <dc:description>Данная презентация может быть использована в личных целях, но не может быть опубликована в интернете на других сайтах.</dc:description>
  <cp:lastModifiedBy>user1</cp:lastModifiedBy>
  <cp:revision>14</cp:revision>
  <dcterms:created xsi:type="dcterms:W3CDTF">2014-02-09T02:47:58Z</dcterms:created>
  <dcterms:modified xsi:type="dcterms:W3CDTF">2018-02-16T05:52:38Z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